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277" r:id="rId2"/>
    <p:sldId id="292" r:id="rId3"/>
    <p:sldId id="294" r:id="rId4"/>
    <p:sldId id="295" r:id="rId5"/>
    <p:sldId id="323" r:id="rId6"/>
    <p:sldId id="319" r:id="rId7"/>
    <p:sldId id="308" r:id="rId8"/>
    <p:sldId id="312" r:id="rId9"/>
    <p:sldId id="311" r:id="rId10"/>
    <p:sldId id="314" r:id="rId11"/>
    <p:sldId id="320" r:id="rId12"/>
    <p:sldId id="321" r:id="rId13"/>
    <p:sldId id="322" r:id="rId14"/>
    <p:sldId id="307" r:id="rId15"/>
    <p:sldId id="313" r:id="rId16"/>
    <p:sldId id="291" r:id="rId17"/>
  </p:sldIdLst>
  <p:sldSz cx="9906000" cy="6858000" type="A4"/>
  <p:notesSz cx="7099300" cy="10234613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3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01" autoAdjust="0"/>
    <p:restoredTop sz="80708" autoAdjust="0"/>
  </p:normalViewPr>
  <p:slideViewPr>
    <p:cSldViewPr snapToGrid="0" snapToObjects="1">
      <p:cViewPr>
        <p:scale>
          <a:sx n="71" d="100"/>
          <a:sy n="71" d="100"/>
        </p:scale>
        <p:origin x="-228" y="-366"/>
      </p:cViewPr>
      <p:guideLst>
        <p:guide orient="horz" pos="1333"/>
        <p:guide orient="horz" pos="4099"/>
        <p:guide orient="horz" pos="565"/>
        <p:guide pos="3120"/>
        <p:guide pos="228"/>
        <p:guide pos="60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0"/>
    </p:cViewPr>
  </p:sorterViewPr>
  <p:notesViewPr>
    <p:cSldViewPr snapToGrid="0" snapToObjects="1">
      <p:cViewPr>
        <p:scale>
          <a:sx n="100" d="100"/>
          <a:sy n="100" d="100"/>
        </p:scale>
        <p:origin x="-1560" y="576"/>
      </p:cViewPr>
      <p:guideLst>
        <p:guide orient="horz" pos="3224"/>
        <p:guide pos="223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mammut\projekte\FORSCHUNG\I&#178;Mine\WP%206%20(Task%206.6%20Deep%20Mine%20Rescue)\Datenbanken\Auswertung%20Umfrage%202%20-%20Version%2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ammut\projekte\FORSCHUNG\I&#178;Mine\WP%206%20(Task%206.6%20Deep%20Mine%20Rescue)\Arbeitspakete\141%20DONE%20Create%20Scenarios\verarbeitet\141%20Statistische%20Auswertu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spPr>
            <a:ln>
              <a:solidFill>
                <a:srgbClr val="0070C0"/>
              </a:solidFill>
            </a:ln>
          </c:spPr>
          <c:marker>
            <c:symbol val="none"/>
          </c:marker>
          <c:cat>
            <c:strRef>
              <c:f>Auswertung!$CB$41:$CB$53</c:f>
              <c:strCache>
                <c:ptCount val="13"/>
                <c:pt idx="0">
                  <c:v>Amonia</c:v>
                </c:pt>
                <c:pt idx="1">
                  <c:v>CO2</c:v>
                </c:pt>
                <c:pt idx="2">
                  <c:v>CO</c:v>
                </c:pt>
                <c:pt idx="3">
                  <c:v>H2S</c:v>
                </c:pt>
                <c:pt idx="4">
                  <c:v>CH4</c:v>
                </c:pt>
                <c:pt idx="5">
                  <c:v>N2O</c:v>
                </c:pt>
                <c:pt idx="6">
                  <c:v>O2</c:v>
                </c:pt>
                <c:pt idx="7">
                  <c:v>Seam Gas</c:v>
                </c:pt>
                <c:pt idx="8">
                  <c:v>Inundation</c:v>
                </c:pt>
                <c:pt idx="9">
                  <c:v>Rock Fall</c:v>
                </c:pt>
                <c:pt idx="10">
                  <c:v>Fire</c:v>
                </c:pt>
                <c:pt idx="11">
                  <c:v>Vent. Breakdown</c:v>
                </c:pt>
                <c:pt idx="12">
                  <c:v>Others</c:v>
                </c:pt>
              </c:strCache>
            </c:strRef>
          </c:cat>
          <c:val>
            <c:numRef>
              <c:f>Auswertung!$CD$41:$CD$53</c:f>
              <c:numCache>
                <c:formatCode>0%</c:formatCode>
                <c:ptCount val="13"/>
                <c:pt idx="0">
                  <c:v>0.51515151515151514</c:v>
                </c:pt>
                <c:pt idx="1">
                  <c:v>0.5757575757575758</c:v>
                </c:pt>
                <c:pt idx="2">
                  <c:v>0.87878787878787878</c:v>
                </c:pt>
                <c:pt idx="3">
                  <c:v>0.48484848484848486</c:v>
                </c:pt>
                <c:pt idx="4">
                  <c:v>0.60606060606060608</c:v>
                </c:pt>
                <c:pt idx="5">
                  <c:v>0.63636363636363635</c:v>
                </c:pt>
                <c:pt idx="6">
                  <c:v>0.75757575757575757</c:v>
                </c:pt>
                <c:pt idx="7">
                  <c:v>0.18181818181818182</c:v>
                </c:pt>
                <c:pt idx="8">
                  <c:v>0.51515151515151514</c:v>
                </c:pt>
                <c:pt idx="9">
                  <c:v>0.93939393939393945</c:v>
                </c:pt>
                <c:pt idx="10">
                  <c:v>0.93939393939393945</c:v>
                </c:pt>
                <c:pt idx="11">
                  <c:v>0.75757575757575757</c:v>
                </c:pt>
                <c:pt idx="12">
                  <c:v>0.12121212121212122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488128"/>
        <c:axId val="37542080"/>
      </c:radarChart>
      <c:catAx>
        <c:axId val="53488128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de-DE"/>
          </a:p>
        </c:txPr>
        <c:crossAx val="37542080"/>
        <c:crosses val="autoZero"/>
        <c:auto val="1"/>
        <c:lblAlgn val="ctr"/>
        <c:lblOffset val="100"/>
        <c:noMultiLvlLbl val="0"/>
      </c:catAx>
      <c:valAx>
        <c:axId val="37542080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53488128"/>
        <c:crosses val="autoZero"/>
        <c:crossBetween val="between"/>
        <c:majorUnit val="0.25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029203704073516"/>
          <c:y val="3.1072210353155112E-2"/>
          <c:w val="0.83987050661416529"/>
          <c:h val="0.6539582243875605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cat>
            <c:strRef>
              <c:f>'Accident Causes'!$C$2:$C$7</c:f>
              <c:strCache>
                <c:ptCount val="6"/>
                <c:pt idx="0">
                  <c:v>Fire</c:v>
                </c:pt>
                <c:pt idx="1">
                  <c:v>Roof Fall</c:v>
                </c:pt>
                <c:pt idx="2">
                  <c:v>Explosion</c:v>
                </c:pt>
                <c:pt idx="3">
                  <c:v>Inundation</c:v>
                </c:pt>
                <c:pt idx="4">
                  <c:v>Haz. Gases</c:v>
                </c:pt>
                <c:pt idx="5">
                  <c:v>Outbursts</c:v>
                </c:pt>
              </c:strCache>
            </c:strRef>
          </c:cat>
          <c:val>
            <c:numRef>
              <c:f>'Accident Causes'!$A$2:$A$7</c:f>
              <c:numCache>
                <c:formatCode>0%</c:formatCode>
                <c:ptCount val="6"/>
                <c:pt idx="0">
                  <c:v>1</c:v>
                </c:pt>
                <c:pt idx="1">
                  <c:v>0.91666666666666663</c:v>
                </c:pt>
                <c:pt idx="2">
                  <c:v>0.83333333333333337</c:v>
                </c:pt>
                <c:pt idx="3">
                  <c:v>0.75</c:v>
                </c:pt>
                <c:pt idx="4">
                  <c:v>0.58333333333333337</c:v>
                </c:pt>
                <c:pt idx="5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459200"/>
        <c:axId val="104219200"/>
      </c:barChart>
      <c:catAx>
        <c:axId val="49459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de-DE"/>
          </a:p>
        </c:txPr>
        <c:crossAx val="104219200"/>
        <c:crosses val="autoZero"/>
        <c:auto val="1"/>
        <c:lblAlgn val="ctr"/>
        <c:lblOffset val="100"/>
        <c:noMultiLvlLbl val="0"/>
      </c:catAx>
      <c:valAx>
        <c:axId val="104219200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de-DE"/>
          </a:p>
        </c:txPr>
        <c:crossAx val="49459200"/>
        <c:crosses val="autoZero"/>
        <c:crossBetween val="between"/>
        <c:majorUnit val="0.25"/>
        <c:minorUnit val="0.125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0.78439</cdr:x>
      <cdr:y>0.11004</cdr:y>
    </cdr:from>
    <cdr:to>
      <cdr:x>0.88386</cdr:x>
      <cdr:y>0.1546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852294" y="465338"/>
          <a:ext cx="488519" cy="188429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18A8665-16C6-4599-BBDE-C6C6D0EFAAC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5555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60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981" tIns="77981" rIns="77981" bIns="77981" numCol="1" anchor="t" anchorCtr="0" compatLnSpc="1">
            <a:prstTxWarp prst="textNoShape">
              <a:avLst/>
            </a:prstTxWarp>
            <a:spAutoFit/>
          </a:bodyPr>
          <a:lstStyle>
            <a:lvl1pPr algn="l" defTabSz="99060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046788" y="0"/>
            <a:ext cx="1050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981" tIns="77981" rIns="77981" bIns="77981" numCol="1" anchor="t" anchorCtr="0" compatLnSpc="1">
            <a:prstTxWarp prst="textNoShape">
              <a:avLst/>
            </a:prstTxWarp>
            <a:spAutoFit/>
          </a:bodyPr>
          <a:lstStyle>
            <a:lvl1pPr algn="r" defTabSz="99060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81038"/>
            <a:ext cx="4799013" cy="3322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98475" y="4197350"/>
            <a:ext cx="610235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9" rIns="99037" bIns="495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Textmasterformate durch Klicken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925050"/>
            <a:ext cx="727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981" tIns="77981" rIns="77981" bIns="77981" numCol="1" anchor="b" anchorCtr="0" compatLnSpc="1">
            <a:prstTxWarp prst="textNoShape">
              <a:avLst/>
            </a:prstTxWarp>
            <a:spAutoFit/>
          </a:bodyPr>
          <a:lstStyle>
            <a:lvl1pPr algn="l" defTabSz="99060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686550" y="9925050"/>
            <a:ext cx="411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981" tIns="77981" rIns="77981" bIns="77981" numCol="1" anchor="b" anchorCtr="0" compatLnSpc="1">
            <a:prstTxWarp prst="textNoShape">
              <a:avLst/>
            </a:prstTxWarp>
            <a:spAutoFit/>
          </a:bodyPr>
          <a:lstStyle>
            <a:lvl1pPr algn="r" defTabSz="99060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F08FBE4-E042-48FB-9D4C-808D8F578189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491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3619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71437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0763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43827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http://www.grubenwehrverein.de/cms/images/stories/logos/grubenwehr_logo2.jpg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1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31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5838" lvl="2"/>
            <a:r>
              <a:rPr lang="en-US" dirty="0" smtClean="0"/>
              <a:t>36 Mines</a:t>
            </a:r>
          </a:p>
          <a:p>
            <a:pPr marL="985838" lvl="2"/>
            <a:r>
              <a:rPr lang="en-US" dirty="0" smtClean="0"/>
              <a:t>8 Commodities</a:t>
            </a:r>
          </a:p>
          <a:p>
            <a:pPr marL="985838" lvl="2"/>
            <a:r>
              <a:rPr lang="en-US" dirty="0" smtClean="0"/>
              <a:t>4 Continents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814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http://media3.washingtonpost.com/wp-srv/photo/gallery/101013/GAL-10Oct13-6035/media/PHO-10Oct13-259590.jpg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655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242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242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62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8FBE4-E042-48FB-9D4C-808D8F578189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42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5"/>
          <p:cNvSpPr>
            <a:spLocks noChangeShapeType="1"/>
          </p:cNvSpPr>
          <p:nvPr userDrawn="1"/>
        </p:nvSpPr>
        <p:spPr bwMode="auto">
          <a:xfrm>
            <a:off x="0" y="5464175"/>
            <a:ext cx="9906000" cy="0"/>
          </a:xfrm>
          <a:prstGeom prst="line">
            <a:avLst/>
          </a:prstGeom>
          <a:noFill/>
          <a:ln w="31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pic>
        <p:nvPicPr>
          <p:cNvPr id="5" name="Picture 20" descr="Logo-RWTH-Aache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700" y="5746750"/>
            <a:ext cx="2051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P:\PR\Logos\BBKI Logos (ab 2011-08)\BBKI_Logo_farbig_en_ohne-RWTH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5761038"/>
            <a:ext cx="1985963" cy="5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61555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5"/>
          <p:cNvSpPr>
            <a:spLocks noChangeShapeType="1"/>
          </p:cNvSpPr>
          <p:nvPr userDrawn="1"/>
        </p:nvSpPr>
        <p:spPr bwMode="auto">
          <a:xfrm>
            <a:off x="0" y="892175"/>
            <a:ext cx="9906000" cy="0"/>
          </a:xfrm>
          <a:prstGeom prst="line">
            <a:avLst/>
          </a:prstGeom>
          <a:noFill/>
          <a:ln w="31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 noProof="0"/>
          </a:p>
        </p:txBody>
      </p:sp>
      <p:pic>
        <p:nvPicPr>
          <p:cNvPr id="5" name="Picture 20" descr="Logo-RWTH-Aache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8238" y="179388"/>
            <a:ext cx="2051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2416628" y="0"/>
            <a:ext cx="5001209" cy="898983"/>
          </a:xfrm>
          <a:prstGeom prst="rect">
            <a:avLst/>
          </a:prstGeom>
        </p:spPr>
        <p:txBody>
          <a:bodyPr anchor="ctr"/>
          <a:lstStyle>
            <a:lvl1pPr algn="ctr">
              <a:defRPr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endParaRPr lang="en-US" noProof="0" dirty="0"/>
          </a:p>
        </p:txBody>
      </p:sp>
      <p:sp>
        <p:nvSpPr>
          <p:cNvPr id="10" name="Inhaltsplatzhalter 9"/>
          <p:cNvSpPr>
            <a:spLocks noGrp="1"/>
          </p:cNvSpPr>
          <p:nvPr>
            <p:ph sz="quarter" idx="12"/>
          </p:nvPr>
        </p:nvSpPr>
        <p:spPr>
          <a:xfrm>
            <a:off x="358775" y="1104900"/>
            <a:ext cx="9180513" cy="4886467"/>
          </a:xfrm>
          <a:prstGeom prst="rect">
            <a:avLst/>
          </a:prstGeom>
        </p:spPr>
        <p:txBody>
          <a:bodyPr/>
          <a:lstStyle>
            <a:lvl1pPr>
              <a:lnSpc>
                <a:spcPts val="2880"/>
              </a:lnSpc>
              <a:defRPr/>
            </a:lvl1pPr>
            <a:lvl2pPr>
              <a:lnSpc>
                <a:spcPts val="2880"/>
              </a:lnSpc>
              <a:defRPr/>
            </a:lvl2pPr>
            <a:lvl3pPr>
              <a:lnSpc>
                <a:spcPts val="2880"/>
              </a:lnSpc>
              <a:defRPr/>
            </a:lvl3pPr>
            <a:lvl4pPr>
              <a:lnSpc>
                <a:spcPts val="2880"/>
              </a:lnSpc>
              <a:defRPr/>
            </a:lvl4pPr>
            <a:lvl5pPr>
              <a:lnSpc>
                <a:spcPts val="2880"/>
              </a:lnSpc>
              <a:defRPr/>
            </a:lvl5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9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‹Nr.›</a:t>
            </a:fld>
            <a:r>
              <a:rPr lang="en-US" sz="1000" dirty="0" smtClean="0"/>
              <a:t>/16</a:t>
            </a:r>
            <a:endParaRPr lang="en-US" dirty="0"/>
          </a:p>
        </p:txBody>
      </p:sp>
      <p:pic>
        <p:nvPicPr>
          <p:cNvPr id="12" name="Picture 3" descr="P:\PR\Logos\BBKI Logos (ab 2011-08)\BBKI_Logo_farbig_en_ohne-RWTH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187325"/>
            <a:ext cx="19859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0" y="6486984"/>
            <a:ext cx="990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noProof="0" dirty="0" smtClean="0"/>
              <a:t>Felix Lehnen: European I²Mine Research Efforts in Deep Mine Rescue </a:t>
            </a:r>
            <a:endParaRPr lang="en-US" noProof="0" dirty="0"/>
          </a:p>
        </p:txBody>
      </p:sp>
      <p:pic>
        <p:nvPicPr>
          <p:cNvPr id="13" name="Picture 7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2" y="6329575"/>
            <a:ext cx="585139" cy="481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4C145D5-D111-4417-B1E3-C80270D6B6A9}" type="datetimeFigureOut">
              <a:rPr lang="de-DE"/>
              <a:pPr>
                <a:defRPr/>
              </a:pPr>
              <a:t>04.10.2013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B57EC3-ECDB-441B-8D18-C7A9D4CB8D2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25000"/>
        </a:spcAft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263525" indent="-261938" algn="l" rtl="0" eaLnBrk="0" fontAlgn="base" hangingPunct="0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SzPct val="85000"/>
        <a:buFont typeface="Wingdings" pitchFamily="2" charset="2"/>
        <a:buChar char="n"/>
        <a:defRPr sz="2400">
          <a:solidFill>
            <a:schemeClr val="bg2"/>
          </a:solidFill>
          <a:latin typeface="+mn-lt"/>
        </a:defRPr>
      </a:lvl2pPr>
      <a:lvl3pPr marL="1531938" indent="-271463" algn="l" rtl="0" eaLnBrk="0" fontAlgn="base" hangingPunct="0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3pPr>
      <a:lvl4pPr marL="1797050" indent="-263525" algn="l" rtl="0" eaLnBrk="0" fontAlgn="base" hangingPunct="0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4pPr>
      <a:lvl5pPr marL="2070100" indent="-271463" algn="l" rtl="0" eaLnBrk="0" fontAlgn="base" hangingPunct="0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5pPr>
      <a:lvl6pPr marL="2527300" indent="-271463" algn="l" rtl="0" fontAlgn="base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6pPr>
      <a:lvl7pPr marL="2984500" indent="-271463" algn="l" rtl="0" fontAlgn="base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7pPr>
      <a:lvl8pPr marL="3441700" indent="-271463" algn="l" rtl="0" fontAlgn="base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8pPr>
      <a:lvl9pPr marL="3898900" indent="-271463" algn="l" rtl="0" fontAlgn="base">
        <a:lnSpc>
          <a:spcPts val="2200"/>
        </a:lnSpc>
        <a:spcBef>
          <a:spcPct val="0"/>
        </a:spcBef>
        <a:spcAft>
          <a:spcPct val="25000"/>
        </a:spcAft>
        <a:buClr>
          <a:schemeClr val="tx2"/>
        </a:buClr>
        <a:buFont typeface="Wingdings" pitchFamily="2" charset="2"/>
        <a:buChar char="è"/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hart" Target="../charts/chart1.xml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chart" Target="../charts/chart2.xml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ctrTitle"/>
          </p:nvPr>
        </p:nvSpPr>
        <p:spPr bwMode="auto">
          <a:xfrm>
            <a:off x="742950" y="999826"/>
            <a:ext cx="84201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600" dirty="0" smtClean="0"/>
              <a:t>European </a:t>
            </a:r>
            <a:r>
              <a:rPr lang="en-US" sz="3600" dirty="0"/>
              <a:t>I²Mine </a:t>
            </a:r>
            <a:r>
              <a:rPr lang="en-US" sz="3600" dirty="0" smtClean="0"/>
              <a:t>Research Efforts in </a:t>
            </a:r>
            <a:r>
              <a:rPr lang="en-US" sz="3600" dirty="0"/>
              <a:t>Deep Mine Rescue </a:t>
            </a:r>
            <a:endParaRPr lang="de-DE" sz="3600" b="1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8621" y="2920350"/>
            <a:ext cx="8346150" cy="1752600"/>
          </a:xfrm>
        </p:spPr>
        <p:txBody>
          <a:bodyPr/>
          <a:lstStyle/>
          <a:p>
            <a:pPr>
              <a:defRPr/>
            </a:pPr>
            <a:r>
              <a:rPr lang="de-DE" sz="1400" dirty="0" smtClean="0"/>
              <a:t>Dipl.-Wirt.-Ing. </a:t>
            </a:r>
            <a:r>
              <a:rPr lang="de-DE" sz="1800" dirty="0" smtClean="0"/>
              <a:t>Felix Lehnen</a:t>
            </a:r>
            <a:r>
              <a:rPr lang="de-DE" sz="1600" dirty="0" smtClean="0"/>
              <a:t>	</a:t>
            </a:r>
          </a:p>
          <a:p>
            <a:pPr>
              <a:defRPr/>
            </a:pPr>
            <a:endParaRPr lang="de-DE" sz="1800" dirty="0" smtClean="0"/>
          </a:p>
          <a:p>
            <a:pPr>
              <a:defRPr/>
            </a:pPr>
            <a:r>
              <a:rPr lang="de-DE" dirty="0" smtClean="0"/>
              <a:t>RWTH </a:t>
            </a:r>
            <a:r>
              <a:rPr lang="de-DE" dirty="0"/>
              <a:t>Aachen </a:t>
            </a:r>
            <a:r>
              <a:rPr lang="de-DE" dirty="0" smtClean="0"/>
              <a:t>University, Germany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i="1" dirty="0" smtClean="0"/>
              <a:t>IMRB, Canada, 2013</a:t>
            </a:r>
            <a:endParaRPr lang="de-DE" i="1" dirty="0"/>
          </a:p>
          <a:p>
            <a:pPr>
              <a:defRPr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8"/>
          <a:stretch/>
        </p:blipFill>
        <p:spPr bwMode="auto">
          <a:xfrm>
            <a:off x="6411267" y="1083633"/>
            <a:ext cx="2987913" cy="194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itel 1"/>
          <p:cNvSpPr txBox="1">
            <a:spLocks/>
          </p:cNvSpPr>
          <p:nvPr/>
        </p:nvSpPr>
        <p:spPr>
          <a:xfrm>
            <a:off x="2143125" y="251385"/>
            <a:ext cx="5619750" cy="6175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9pPr>
          </a:lstStyle>
          <a:p>
            <a:r>
              <a:rPr lang="en-US" b="1" smtClean="0"/>
              <a:t>Examples in flat Deposits</a:t>
            </a:r>
            <a:endParaRPr lang="en-US" b="1" kern="0"/>
          </a:p>
        </p:txBody>
      </p:sp>
      <p:sp>
        <p:nvSpPr>
          <p:cNvPr id="17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10</a:t>
            </a:fld>
            <a:r>
              <a:rPr lang="en-US" sz="1000" smtClean="0"/>
              <a:t>/16</a:t>
            </a:r>
            <a:endParaRPr lang="en-US" dirty="0"/>
          </a:p>
        </p:txBody>
      </p:sp>
      <p:sp>
        <p:nvSpPr>
          <p:cNvPr id="10" name="Inhaltsplatzhalter 2"/>
          <p:cNvSpPr>
            <a:spLocks noGrp="1"/>
          </p:cNvSpPr>
          <p:nvPr>
            <p:ph sz="quarter" idx="12"/>
          </p:nvPr>
        </p:nvSpPr>
        <p:spPr>
          <a:xfrm>
            <a:off x="348142" y="1104900"/>
            <a:ext cx="5552927" cy="4886467"/>
          </a:xfrm>
        </p:spPr>
        <p:txBody>
          <a:bodyPr/>
          <a:lstStyle/>
          <a:p>
            <a:pPr lvl="1"/>
            <a:r>
              <a:rPr lang="en-US" sz="2000" b="1" dirty="0" smtClean="0"/>
              <a:t>Room &amp; Pillar Mining</a:t>
            </a:r>
          </a:p>
          <a:p>
            <a:pPr lvl="2"/>
            <a:r>
              <a:rPr lang="en-US" dirty="0" smtClean="0"/>
              <a:t>Chain Reaction of further Collapses?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r>
              <a:rPr lang="en-US" sz="2000" b="1" dirty="0" smtClean="0"/>
              <a:t>Single Road Heading – Inundation</a:t>
            </a:r>
          </a:p>
          <a:p>
            <a:pPr lvl="2"/>
            <a:r>
              <a:rPr lang="en-US" dirty="0" smtClean="0"/>
              <a:t>Inclination required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"/>
          <a:stretch/>
        </p:blipFill>
        <p:spPr bwMode="auto">
          <a:xfrm>
            <a:off x="182059" y="2838384"/>
            <a:ext cx="4032727" cy="178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005" y="4424460"/>
            <a:ext cx="3728468" cy="208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Inhaltsplatzhalter 2"/>
          <p:cNvSpPr txBox="1">
            <a:spLocks/>
          </p:cNvSpPr>
          <p:nvPr/>
        </p:nvSpPr>
        <p:spPr>
          <a:xfrm>
            <a:off x="4349463" y="3282350"/>
            <a:ext cx="5552927" cy="1411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lvl="1"/>
            <a:r>
              <a:rPr lang="en-US" sz="2000" b="1" kern="0" dirty="0" smtClean="0"/>
              <a:t>Single Road Heading – Rock Fall</a:t>
            </a:r>
          </a:p>
          <a:p>
            <a:pPr lvl="2"/>
            <a:r>
              <a:rPr lang="en-US" kern="0" dirty="0" smtClean="0"/>
              <a:t>Tunneling, Mine Development</a:t>
            </a:r>
          </a:p>
          <a:p>
            <a:pPr lvl="2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3914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 txBox="1">
            <a:spLocks/>
          </p:cNvSpPr>
          <p:nvPr/>
        </p:nvSpPr>
        <p:spPr>
          <a:xfrm>
            <a:off x="2143125" y="251385"/>
            <a:ext cx="5619750" cy="6175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charset="0"/>
              </a:defRPr>
            </a:lvl9pPr>
          </a:lstStyle>
          <a:p>
            <a:r>
              <a:rPr lang="en-US" b="1" smtClean="0"/>
              <a:t>Examples in steep Deposits</a:t>
            </a:r>
            <a:endParaRPr lang="en-US" b="1" kern="0"/>
          </a:p>
        </p:txBody>
      </p:sp>
      <p:sp>
        <p:nvSpPr>
          <p:cNvPr id="17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11</a:t>
            </a:fld>
            <a:r>
              <a:rPr lang="en-US" sz="1000" smtClean="0"/>
              <a:t>/16</a:t>
            </a:r>
            <a:endParaRPr lang="en-US" dirty="0"/>
          </a:p>
        </p:txBody>
      </p:sp>
      <p:sp>
        <p:nvSpPr>
          <p:cNvPr id="10" name="Inhaltsplatzhalter 2"/>
          <p:cNvSpPr>
            <a:spLocks noGrp="1"/>
          </p:cNvSpPr>
          <p:nvPr>
            <p:ph sz="quarter" idx="12"/>
          </p:nvPr>
        </p:nvSpPr>
        <p:spPr>
          <a:xfrm>
            <a:off x="348142" y="1104900"/>
            <a:ext cx="5552927" cy="4886467"/>
          </a:xfrm>
        </p:spPr>
        <p:txBody>
          <a:bodyPr/>
          <a:lstStyle/>
          <a:p>
            <a:pPr lvl="1"/>
            <a:r>
              <a:rPr lang="en-US" sz="2000" b="1" dirty="0" smtClean="0"/>
              <a:t>Sublevel Stoping</a:t>
            </a:r>
          </a:p>
          <a:p>
            <a:pPr lvl="2"/>
            <a:r>
              <a:rPr lang="en-US" dirty="0" smtClean="0"/>
              <a:t>Possible Air Flow through Stope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r>
              <a:rPr lang="en-US" sz="2000" b="1" dirty="0" smtClean="0"/>
              <a:t>Sublevel Caving</a:t>
            </a:r>
          </a:p>
          <a:p>
            <a:pPr lvl="2"/>
            <a:r>
              <a:rPr lang="en-US" dirty="0" smtClean="0"/>
              <a:t>Challenge of broken Material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14" name="Inhaltsplatzhalter 2"/>
          <p:cNvSpPr txBox="1">
            <a:spLocks/>
          </p:cNvSpPr>
          <p:nvPr/>
        </p:nvSpPr>
        <p:spPr>
          <a:xfrm>
            <a:off x="4083638" y="3261084"/>
            <a:ext cx="5552927" cy="141148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lvl="1"/>
            <a:r>
              <a:rPr lang="en-US" sz="2000" b="1" kern="0" dirty="0" smtClean="0"/>
              <a:t>Cut &amp; Fill</a:t>
            </a:r>
          </a:p>
          <a:p>
            <a:pPr lvl="2"/>
            <a:r>
              <a:rPr lang="en-US" kern="0" dirty="0" smtClean="0"/>
              <a:t>Narrow Vein </a:t>
            </a:r>
            <a:r>
              <a:rPr lang="en-US" kern="0" dirty="0" smtClean="0">
                <a:sym typeface="Wingdings" pitchFamily="2" charset="2"/>
              </a:rPr>
              <a:t> narrow Void</a:t>
            </a:r>
            <a:endParaRPr lang="en-US" kern="0" dirty="0" smtClean="0"/>
          </a:p>
          <a:p>
            <a:pPr lvl="2"/>
            <a:endParaRPr lang="en-US" kern="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2"/>
          <a:stretch/>
        </p:blipFill>
        <p:spPr bwMode="auto">
          <a:xfrm>
            <a:off x="5901069" y="1010203"/>
            <a:ext cx="4002128" cy="209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13" y="2200931"/>
            <a:ext cx="3188807" cy="308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760" y="4451761"/>
            <a:ext cx="3757991" cy="210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95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9" t="24162" r="15604" b="10184"/>
          <a:stretch/>
        </p:blipFill>
        <p:spPr bwMode="auto">
          <a:xfrm>
            <a:off x="4896768" y="3560241"/>
            <a:ext cx="2355375" cy="232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25101" r="12542" b="11357"/>
          <a:stretch/>
        </p:blipFill>
        <p:spPr bwMode="auto">
          <a:xfrm>
            <a:off x="7230013" y="3560241"/>
            <a:ext cx="2615916" cy="232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Inhaltsplatzhalt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>
              <a:spcAft>
                <a:spcPts val="1200"/>
              </a:spcAft>
            </a:pPr>
            <a:r>
              <a:rPr lang="en-US" sz="2000" b="1" dirty="0" smtClean="0"/>
              <a:t>Survey via Investigation Reports, Journals, Papers, Internet etc.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Database of Mine Rescue Missions 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„miners trapped underground“: Miners alive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„long-lasting“: more than 3 Days of Entrapment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„modern mining“: after the Year 1950</a:t>
            </a:r>
          </a:p>
          <a:p>
            <a:pPr lvl="2">
              <a:spcAft>
                <a:spcPts val="1200"/>
              </a:spcAft>
            </a:pPr>
            <a:r>
              <a:rPr lang="en-US" b="1" dirty="0" smtClean="0"/>
              <a:t>50 Case Studies identified:</a:t>
            </a:r>
          </a:p>
          <a:p>
            <a:pPr lvl="2">
              <a:spcAft>
                <a:spcPts val="1200"/>
              </a:spcAft>
            </a:pPr>
            <a:endParaRPr lang="en-US" b="1" dirty="0" smtClean="0"/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Field of Interest:</a:t>
            </a:r>
          </a:p>
          <a:p>
            <a:pPr lvl="2">
              <a:spcAft>
                <a:spcPts val="1200"/>
              </a:spcAft>
            </a:pPr>
            <a:r>
              <a:rPr lang="en-US" u="sng" dirty="0" smtClean="0"/>
              <a:t>No</a:t>
            </a:r>
            <a:r>
              <a:rPr lang="en-US" dirty="0" smtClean="0"/>
              <a:t> Root Cause Analysis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Analysis of </a:t>
            </a:r>
            <a:r>
              <a:rPr lang="en-US" u="sng" dirty="0" smtClean="0"/>
              <a:t>Rescue Mission</a:t>
            </a:r>
            <a:r>
              <a:rPr lang="en-US" dirty="0" smtClean="0"/>
              <a:t> itself</a:t>
            </a:r>
          </a:p>
          <a:p>
            <a:pPr lvl="2">
              <a:spcAft>
                <a:spcPts val="1200"/>
              </a:spcAft>
            </a:pPr>
            <a:endParaRPr lang="en-US" dirty="0" smtClean="0"/>
          </a:p>
          <a:p>
            <a:pPr lvl="2">
              <a:spcAft>
                <a:spcPts val="1200"/>
              </a:spcAft>
            </a:pP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 – Approach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12</a:t>
            </a:fld>
            <a:r>
              <a:rPr lang="en-US" sz="1000" smtClean="0"/>
              <a:t>/16</a:t>
            </a: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6362280" y="5767029"/>
            <a:ext cx="811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i="1" dirty="0" smtClean="0">
                <a:solidFill>
                  <a:schemeClr val="tx2"/>
                </a:solidFill>
              </a:rPr>
              <a:t>Region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8976610" y="5767028"/>
            <a:ext cx="1003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chemeClr val="tx2"/>
                </a:solidFill>
              </a:rPr>
              <a:t>Commodity</a:t>
            </a:r>
            <a:endParaRPr 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0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 – Findings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1825187" y="3782164"/>
            <a:ext cx="6334211" cy="2464043"/>
          </a:xfrm>
        </p:spPr>
        <p:txBody>
          <a:bodyPr/>
          <a:lstStyle/>
          <a:p>
            <a:pPr lvl="2"/>
            <a:r>
              <a:rPr lang="en-US" dirty="0" smtClean="0"/>
              <a:t>Survival of the trapped Miners (Nutrition, …)?</a:t>
            </a:r>
          </a:p>
          <a:p>
            <a:pPr lvl="2"/>
            <a:r>
              <a:rPr lang="en-US" dirty="0" smtClean="0"/>
              <a:t>Psychological Effects of the Entrapment</a:t>
            </a:r>
          </a:p>
          <a:p>
            <a:pPr lvl="2"/>
            <a:r>
              <a:rPr lang="en-US" dirty="0" smtClean="0"/>
              <a:t>Drilling Times and Technologies</a:t>
            </a:r>
          </a:p>
          <a:p>
            <a:pPr lvl="2"/>
            <a:r>
              <a:rPr lang="en-US" dirty="0" smtClean="0"/>
              <a:t>Factors of Success/Failure</a:t>
            </a:r>
          </a:p>
          <a:p>
            <a:pPr lvl="2"/>
            <a:r>
              <a:rPr lang="en-US" dirty="0" smtClean="0"/>
              <a:t>Effects of preventive Measures</a:t>
            </a:r>
          </a:p>
          <a:p>
            <a:pPr lvl="2"/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13</a:t>
            </a:fld>
            <a:r>
              <a:rPr lang="en-US" sz="1000" smtClean="0"/>
              <a:t>/16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9" y="1035762"/>
            <a:ext cx="2235371" cy="259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9" y="3684508"/>
            <a:ext cx="2235371" cy="2577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79" y="1035763"/>
            <a:ext cx="3649254" cy="259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048" y="1035763"/>
            <a:ext cx="3726268" cy="259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5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358775" y="1104900"/>
            <a:ext cx="9338892" cy="4980016"/>
          </a:xfrm>
        </p:spPr>
        <p:txBody>
          <a:bodyPr/>
          <a:lstStyle/>
          <a:p>
            <a:pPr lvl="1">
              <a:lnSpc>
                <a:spcPct val="150000"/>
              </a:lnSpc>
              <a:spcAft>
                <a:spcPts val="1200"/>
              </a:spcAft>
            </a:pPr>
            <a:r>
              <a:rPr lang="en-US" sz="2000" b="1" dirty="0" smtClean="0"/>
              <a:t>European I²Mine Project</a:t>
            </a:r>
          </a:p>
          <a:p>
            <a:pPr marL="631825" lvl="2" indent="-180975">
              <a:lnSpc>
                <a:spcPct val="150000"/>
              </a:lnSpc>
              <a:spcAft>
                <a:spcPts val="1200"/>
              </a:spcAft>
            </a:pPr>
            <a:r>
              <a:rPr lang="en-US" dirty="0" smtClean="0"/>
              <a:t>„Innovative Technologies and Concepts for the Intelligent Deep Mine of the Future”</a:t>
            </a:r>
          </a:p>
          <a:p>
            <a:pPr lvl="1">
              <a:lnSpc>
                <a:spcPct val="150000"/>
              </a:lnSpc>
              <a:spcAft>
                <a:spcPts val="1200"/>
              </a:spcAft>
            </a:pPr>
            <a:r>
              <a:rPr lang="en-US" sz="2000" b="1" dirty="0" smtClean="0"/>
              <a:t>Ongoing I²Mine Research for „Deep Mine Rescue“</a:t>
            </a:r>
          </a:p>
          <a:p>
            <a:pPr lvl="1">
              <a:lnSpc>
                <a:spcPct val="150000"/>
              </a:lnSpc>
              <a:spcAft>
                <a:spcPts val="1200"/>
              </a:spcAft>
            </a:pPr>
            <a:r>
              <a:rPr lang="en-US" sz="2000" b="1" dirty="0" smtClean="0"/>
              <a:t>Variety of Mine Rescue Concepts and Philosophies in Europe</a:t>
            </a:r>
          </a:p>
          <a:p>
            <a:pPr lvl="1">
              <a:lnSpc>
                <a:spcPct val="150000"/>
              </a:lnSpc>
              <a:spcAft>
                <a:spcPts val="1200"/>
              </a:spcAft>
            </a:pPr>
            <a:r>
              <a:rPr lang="en-US" sz="2000" b="1" dirty="0" smtClean="0"/>
              <a:t>Challenge of long-lasting Entrapments at Great Depths</a:t>
            </a:r>
          </a:p>
          <a:p>
            <a:pPr marL="722313" lvl="2">
              <a:lnSpc>
                <a:spcPct val="150000"/>
              </a:lnSpc>
              <a:spcAft>
                <a:spcPts val="1200"/>
              </a:spcAft>
            </a:pPr>
            <a:r>
              <a:rPr lang="en-US" dirty="0" smtClean="0"/>
              <a:t>Especially initiated by Rock Fall and Water Inundations</a:t>
            </a:r>
          </a:p>
          <a:p>
            <a:pPr marL="722313" lvl="2">
              <a:lnSpc>
                <a:spcPct val="150000"/>
              </a:lnSpc>
              <a:spcAft>
                <a:spcPts val="1200"/>
              </a:spcAft>
            </a:pPr>
            <a:r>
              <a:rPr lang="en-US" dirty="0" smtClean="0"/>
              <a:t>Selected Dead-End Locations in modern Mining Methods</a:t>
            </a:r>
          </a:p>
          <a:p>
            <a:pPr lvl="1">
              <a:lnSpc>
                <a:spcPct val="150000"/>
              </a:lnSpc>
              <a:spcAft>
                <a:spcPts val="1200"/>
              </a:spcAft>
            </a:pPr>
            <a:r>
              <a:rPr lang="en-US" sz="2000" b="1" dirty="0" smtClean="0"/>
              <a:t>Systematic „Lessons Learned“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noProof="0" dirty="0" smtClean="0"/>
              <a:t>Slide </a:t>
            </a:r>
            <a:fld id="{D810B9CF-24DF-4B57-9E78-B0F853817C30}" type="slidenum">
              <a:rPr lang="en-US" noProof="0" smtClean="0"/>
              <a:pPr>
                <a:defRPr/>
              </a:pPr>
              <a:t>14</a:t>
            </a:fld>
            <a:r>
              <a:rPr lang="en-US" sz="1000" noProof="0" dirty="0" smtClean="0"/>
              <a:t>/16</a:t>
            </a:r>
            <a:endParaRPr lang="en-US" noProof="0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63" y="4730400"/>
            <a:ext cx="1463959" cy="12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nhaltsplatzhalter 2"/>
          <p:cNvSpPr txBox="1">
            <a:spLocks/>
          </p:cNvSpPr>
          <p:nvPr/>
        </p:nvSpPr>
        <p:spPr>
          <a:xfrm>
            <a:off x="7497785" y="5985162"/>
            <a:ext cx="1968944" cy="5576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587" lvl="1" indent="0">
              <a:buNone/>
            </a:pPr>
            <a:r>
              <a:rPr lang="en-US" sz="2000" u="sng" kern="0" dirty="0" smtClean="0"/>
              <a:t>www.i2mine.eu</a:t>
            </a:r>
            <a:endParaRPr lang="en-US" u="sng" kern="0" dirty="0"/>
          </a:p>
        </p:txBody>
      </p:sp>
    </p:spTree>
    <p:extLst>
      <p:ext uri="{BB962C8B-B14F-4D97-AF65-F5344CB8AC3E}">
        <p14:creationId xmlns:p14="http://schemas.microsoft.com/office/powerpoint/2010/main" val="250009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Outlook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358775" y="1093025"/>
            <a:ext cx="9348751" cy="4886467"/>
          </a:xfrm>
        </p:spPr>
        <p:txBody>
          <a:bodyPr/>
          <a:lstStyle/>
          <a:p>
            <a:pPr marL="280988" lvl="1" indent="-288925"/>
            <a:r>
              <a:rPr lang="en-US" sz="2000" b="1" dirty="0" smtClean="0"/>
              <a:t>The first two Years: </a:t>
            </a:r>
            <a:r>
              <a:rPr lang="en-US" sz="2000" b="1" dirty="0"/>
              <a:t>Results </a:t>
            </a:r>
            <a:r>
              <a:rPr lang="en-US" sz="2000" b="1" dirty="0" smtClean="0"/>
              <a:t>published </a:t>
            </a:r>
            <a:r>
              <a:rPr lang="en-US" sz="2000" b="1" dirty="0"/>
              <a:t>and presented:</a:t>
            </a:r>
          </a:p>
          <a:p>
            <a:pPr marL="550863" lvl="2" indent="-285750">
              <a:buFont typeface="Arial" pitchFamily="34" charset="0"/>
              <a:buChar char="•"/>
            </a:pPr>
            <a:r>
              <a:rPr lang="en-US" sz="1700" dirty="0"/>
              <a:t>Lehnen, F., Martens, P. N. &amp; Rattmann, L. (2013): </a:t>
            </a:r>
            <a:r>
              <a:rPr lang="en-US" sz="1700" b="1" i="1" dirty="0"/>
              <a:t>Evaluation of European Mine Rescue and its Need for Internationalization</a:t>
            </a:r>
            <a:r>
              <a:rPr lang="en-US" sz="1700" dirty="0"/>
              <a:t>, </a:t>
            </a:r>
            <a:r>
              <a:rPr lang="en-US" sz="1700" dirty="0" smtClean="0"/>
              <a:t>Aachen </a:t>
            </a:r>
            <a:r>
              <a:rPr lang="en-US" sz="1700" dirty="0"/>
              <a:t>International Mining </a:t>
            </a:r>
            <a:r>
              <a:rPr lang="en-US" sz="1700" dirty="0" smtClean="0"/>
              <a:t>Symposia.</a:t>
            </a:r>
            <a:endParaRPr lang="en-US" sz="1700" dirty="0"/>
          </a:p>
          <a:p>
            <a:pPr marL="550863" lvl="3" indent="-285750">
              <a:buFont typeface="Arial" pitchFamily="34" charset="0"/>
              <a:buChar char="•"/>
            </a:pPr>
            <a:r>
              <a:rPr lang="en-US" sz="1700" dirty="0"/>
              <a:t>Lehnen, F., Martens, P. N. &amp; Rattmann, L. (2013): </a:t>
            </a:r>
            <a:r>
              <a:rPr lang="en-US" sz="1700" b="1" i="1" dirty="0"/>
              <a:t>Challenges in Deep Mine Rescue within the European I²Mine Project</a:t>
            </a:r>
            <a:r>
              <a:rPr lang="en-US" sz="1700" dirty="0"/>
              <a:t>, </a:t>
            </a:r>
            <a:r>
              <a:rPr lang="en-US" sz="1700" dirty="0" smtClean="0"/>
              <a:t>SDIMI Conference, </a:t>
            </a:r>
            <a:r>
              <a:rPr lang="en-US" sz="1700" dirty="0"/>
              <a:t>Milos, Greece</a:t>
            </a:r>
            <a:r>
              <a:rPr lang="en-US" sz="1700" dirty="0" smtClean="0"/>
              <a:t>.</a:t>
            </a:r>
            <a:br>
              <a:rPr lang="en-US" sz="1700" dirty="0" smtClean="0"/>
            </a:br>
            <a:endParaRPr lang="en-US" sz="1700" dirty="0"/>
          </a:p>
          <a:p>
            <a:pPr lvl="1"/>
            <a:r>
              <a:rPr lang="en-US" sz="2000" b="1" dirty="0" smtClean="0"/>
              <a:t>The next two Years: I²Mine meeting further Challenges of Great Depths:</a:t>
            </a:r>
          </a:p>
          <a:p>
            <a:pPr marL="1703388" lvl="2" indent="-442913"/>
            <a:r>
              <a:rPr lang="en-US" dirty="0" smtClean="0"/>
              <a:t>Drilling Technology</a:t>
            </a:r>
          </a:p>
          <a:p>
            <a:pPr marL="1703388" lvl="2" indent="-442913"/>
            <a:r>
              <a:rPr lang="en-US" dirty="0" smtClean="0"/>
              <a:t>Rescue Chambers</a:t>
            </a:r>
          </a:p>
          <a:p>
            <a:pPr marL="1703388" lvl="2" indent="-442913"/>
            <a:r>
              <a:rPr lang="en-US" dirty="0" smtClean="0"/>
              <a:t>Communication to trapped Miners</a:t>
            </a:r>
          </a:p>
          <a:p>
            <a:pPr marL="1703388" lvl="2" indent="-442913"/>
            <a:r>
              <a:rPr lang="en-US" dirty="0" smtClean="0"/>
              <a:t>Tagging &amp; Tracking</a:t>
            </a:r>
          </a:p>
          <a:p>
            <a:pPr marL="1703388" lvl="2" indent="-442913"/>
            <a:r>
              <a:rPr lang="en-US" dirty="0" smtClean="0"/>
              <a:t>…</a:t>
            </a:r>
          </a:p>
          <a:p>
            <a:pPr lvl="2"/>
            <a:endParaRPr lang="en-US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15</a:t>
            </a:fld>
            <a:r>
              <a:rPr lang="en-US" sz="1000" dirty="0" smtClean="0"/>
              <a:t>/16</a:t>
            </a:r>
            <a:endParaRPr lang="en-US" dirty="0"/>
          </a:p>
        </p:txBody>
      </p:sp>
      <p:cxnSp>
        <p:nvCxnSpPr>
          <p:cNvPr id="9" name="Gerade Verbindung mit Pfeil 8"/>
          <p:cNvCxnSpPr/>
          <p:nvPr/>
        </p:nvCxnSpPr>
        <p:spPr bwMode="auto">
          <a:xfrm>
            <a:off x="8226984" y="5416346"/>
            <a:ext cx="0" cy="8419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808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0" name="Geschweifte Klammer rechts 9"/>
          <p:cNvSpPr/>
          <p:nvPr/>
        </p:nvSpPr>
        <p:spPr bwMode="auto">
          <a:xfrm>
            <a:off x="8428117" y="5416346"/>
            <a:ext cx="280555" cy="841950"/>
          </a:xfrm>
          <a:prstGeom prst="rightBrac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8568395" y="5652655"/>
            <a:ext cx="1475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&gt;1,500 m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788" y="4730400"/>
            <a:ext cx="1463959" cy="12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85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ctrTitle"/>
          </p:nvPr>
        </p:nvSpPr>
        <p:spPr bwMode="auto">
          <a:xfrm>
            <a:off x="2123473" y="771224"/>
            <a:ext cx="3752193" cy="226542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3600" dirty="0" smtClean="0"/>
              <a:t>Thank you</a:t>
            </a:r>
            <a:br>
              <a:rPr lang="en-GB" sz="3600" dirty="0" smtClean="0"/>
            </a:br>
            <a:r>
              <a:rPr lang="en-GB" sz="3600" dirty="0" smtClean="0"/>
              <a:t>and</a:t>
            </a:r>
            <a:br>
              <a:rPr lang="en-GB" sz="3600" dirty="0" smtClean="0"/>
            </a:br>
            <a:r>
              <a:rPr lang="en-GB" sz="3600" dirty="0" err="1" smtClean="0"/>
              <a:t>Glückauf</a:t>
            </a:r>
            <a:r>
              <a:rPr lang="en-GB" sz="3600" dirty="0" smtClean="0"/>
              <a:t>!</a:t>
            </a:r>
            <a:endParaRPr lang="de-DE" sz="3600" b="1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87979"/>
            <a:ext cx="5170517" cy="1752600"/>
          </a:xfrm>
        </p:spPr>
        <p:txBody>
          <a:bodyPr/>
          <a:lstStyle/>
          <a:p>
            <a:pPr>
              <a:defRPr/>
            </a:pPr>
            <a:r>
              <a:rPr lang="de-DE" dirty="0"/>
              <a:t>Dipl.-Wirt.-Ing. </a:t>
            </a:r>
            <a:r>
              <a:rPr lang="de-DE" sz="2800" dirty="0"/>
              <a:t>Felix </a:t>
            </a:r>
            <a:r>
              <a:rPr lang="de-DE" sz="2800" dirty="0" smtClean="0"/>
              <a:t>Lehnen</a:t>
            </a:r>
          </a:p>
          <a:p>
            <a:pPr>
              <a:defRPr/>
            </a:pPr>
            <a:r>
              <a:rPr lang="de-DE" dirty="0" smtClean="0"/>
              <a:t>RWTH Aachen University, Germany</a:t>
            </a:r>
          </a:p>
          <a:p>
            <a:pPr>
              <a:defRPr/>
            </a:pPr>
            <a:endParaRPr lang="de-DE" sz="1600" dirty="0" smtClean="0">
              <a:solidFill>
                <a:schemeClr val="tx2"/>
              </a:solidFill>
            </a:endParaRPr>
          </a:p>
          <a:p>
            <a:pPr>
              <a:defRPr/>
            </a:pPr>
            <a:r>
              <a:rPr lang="de-DE" sz="1600" b="1" dirty="0" smtClean="0">
                <a:solidFill>
                  <a:schemeClr val="tx2"/>
                </a:solidFill>
              </a:rPr>
              <a:t>Lehnen@bbk1.rwth-aachen.de</a:t>
            </a:r>
          </a:p>
          <a:p>
            <a:pPr>
              <a:defRPr/>
            </a:pPr>
            <a:r>
              <a:rPr lang="de-DE" sz="1600" b="1" dirty="0" smtClean="0">
                <a:solidFill>
                  <a:schemeClr val="tx2"/>
                </a:solidFill>
              </a:rPr>
              <a:t>www.bbk1.rwth-aachen.de</a:t>
            </a:r>
          </a:p>
          <a:p>
            <a:pPr>
              <a:defRPr/>
            </a:pPr>
            <a:endParaRPr lang="de-DE" sz="1600" dirty="0" smtClean="0"/>
          </a:p>
          <a:p>
            <a:pPr>
              <a:defRPr/>
            </a:pPr>
            <a:endParaRPr lang="de-DE" sz="1600" dirty="0" smtClean="0"/>
          </a:p>
          <a:p>
            <a:pPr>
              <a:defRPr/>
            </a:pPr>
            <a:endParaRPr lang="de-DE" dirty="0" smtClean="0"/>
          </a:p>
        </p:txBody>
      </p:sp>
      <p:pic>
        <p:nvPicPr>
          <p:cNvPr id="5" name="Picture 2" descr="http://media3.washingtonpost.com/wp-srv/photo/gallery/101013/GAL-10Oct13-6035/media/PHO-10Oct13-2595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5" t="14183" r="38274" b="38418"/>
          <a:stretch/>
        </p:blipFill>
        <p:spPr bwMode="auto">
          <a:xfrm>
            <a:off x="6400800" y="213224"/>
            <a:ext cx="3263069" cy="37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6400800" y="3713604"/>
            <a:ext cx="1612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bg1"/>
                </a:solidFill>
              </a:rPr>
              <a:t>Washingtonpost.com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0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427015" y="1036660"/>
            <a:ext cx="7515983" cy="4886467"/>
          </a:xfrm>
        </p:spPr>
        <p:txBody>
          <a:bodyPr/>
          <a:lstStyle/>
          <a:p>
            <a:pPr lvl="1"/>
            <a:r>
              <a:rPr lang="en-US" sz="2000" b="1" dirty="0" smtClean="0"/>
              <a:t>Introduction</a:t>
            </a:r>
          </a:p>
          <a:p>
            <a:pPr lvl="2"/>
            <a:r>
              <a:rPr lang="en-US" dirty="0" smtClean="0"/>
              <a:t>I²Mine</a:t>
            </a:r>
          </a:p>
          <a:p>
            <a:pPr lvl="2"/>
            <a:r>
              <a:rPr lang="en-US" dirty="0" smtClean="0"/>
              <a:t>Deep Mine Rescue</a:t>
            </a:r>
          </a:p>
          <a:p>
            <a:pPr lvl="1"/>
            <a:r>
              <a:rPr lang="en-US" sz="2000" b="1" dirty="0" smtClean="0"/>
              <a:t>European Mine Rescue today</a:t>
            </a:r>
          </a:p>
          <a:p>
            <a:pPr lvl="1"/>
            <a:r>
              <a:rPr lang="en-US" sz="2000" b="1" dirty="0" smtClean="0"/>
              <a:t>Scenario Definition</a:t>
            </a:r>
          </a:p>
          <a:p>
            <a:pPr lvl="2"/>
            <a:r>
              <a:rPr lang="en-US" dirty="0" smtClean="0"/>
              <a:t>Major Hazards in UG Mining</a:t>
            </a:r>
          </a:p>
          <a:p>
            <a:pPr lvl="2"/>
            <a:r>
              <a:rPr lang="en-US" dirty="0" smtClean="0"/>
              <a:t>Challenges at Great Depths</a:t>
            </a:r>
          </a:p>
          <a:p>
            <a:pPr lvl="2"/>
            <a:r>
              <a:rPr lang="en-US" dirty="0" smtClean="0"/>
              <a:t>Classification System</a:t>
            </a:r>
          </a:p>
          <a:p>
            <a:pPr lvl="2"/>
            <a:r>
              <a:rPr lang="en-US" dirty="0" smtClean="0"/>
              <a:t>Examples</a:t>
            </a:r>
          </a:p>
          <a:p>
            <a:pPr lvl="1"/>
            <a:r>
              <a:rPr lang="en-US" sz="2000" b="1" dirty="0" smtClean="0"/>
              <a:t>Lessons Learned</a:t>
            </a:r>
          </a:p>
          <a:p>
            <a:pPr lvl="1"/>
            <a:r>
              <a:rPr lang="en-US" sz="2000" b="1" dirty="0" smtClean="0"/>
              <a:t>Conclusion &amp; Outlook</a:t>
            </a:r>
            <a:endParaRPr lang="en-US" sz="20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noProof="0" dirty="0" smtClean="0"/>
              <a:t>Slide </a:t>
            </a:r>
            <a:fld id="{D810B9CF-24DF-4B57-9E78-B0F853817C30}" type="slidenum">
              <a:rPr lang="en-US" noProof="0" smtClean="0"/>
              <a:pPr>
                <a:defRPr/>
              </a:pPr>
              <a:t>2</a:t>
            </a:fld>
            <a:r>
              <a:rPr lang="en-US" sz="1000" noProof="0" dirty="0" smtClean="0"/>
              <a:t>/16</a:t>
            </a:r>
            <a:endParaRPr lang="en-US" noProof="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910" y="2606716"/>
            <a:ext cx="2509553" cy="252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7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I²Mine Project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413367" y="2292277"/>
            <a:ext cx="9180513" cy="1610984"/>
          </a:xfrm>
        </p:spPr>
        <p:txBody>
          <a:bodyPr/>
          <a:lstStyle/>
          <a:p>
            <a:pPr marL="1787525" lvl="1" indent="-354013"/>
            <a:r>
              <a:rPr lang="en-US" sz="2000" b="1" dirty="0" smtClean="0"/>
              <a:t>European Mining at Great Depths</a:t>
            </a:r>
          </a:p>
          <a:p>
            <a:pPr marL="1787525" lvl="1" indent="-354013"/>
            <a:r>
              <a:rPr lang="en-US" sz="2000" b="1" dirty="0" smtClean="0"/>
              <a:t>4 Year Project, 26 Million Euro Budget</a:t>
            </a:r>
          </a:p>
          <a:p>
            <a:pPr marL="1787525" lvl="1" indent="-354013"/>
            <a:r>
              <a:rPr lang="en-US" sz="2000" b="1" dirty="0" smtClean="0"/>
              <a:t>27 </a:t>
            </a:r>
            <a:r>
              <a:rPr lang="en-US" sz="2000" b="1" u="sng" dirty="0" smtClean="0"/>
              <a:t>Partners</a:t>
            </a:r>
            <a:r>
              <a:rPr lang="en-US" sz="2000" b="1" dirty="0" smtClean="0"/>
              <a:t> from 10 EU-Countries e.g.:</a:t>
            </a:r>
          </a:p>
          <a:p>
            <a:pPr lvl="1"/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840" y="1081732"/>
            <a:ext cx="1326004" cy="107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95" y="1122677"/>
            <a:ext cx="1170278" cy="96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6" y="4073855"/>
            <a:ext cx="1320527" cy="51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509" y="4073854"/>
            <a:ext cx="1785897" cy="48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85" y="4073854"/>
            <a:ext cx="1969609" cy="48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3" t="34299" r="13277" b="36674"/>
          <a:stretch/>
        </p:blipFill>
        <p:spPr bwMode="auto">
          <a:xfrm>
            <a:off x="298917" y="4858600"/>
            <a:ext cx="1677927" cy="66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387" y="4977820"/>
            <a:ext cx="1221902" cy="42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28" y="5816636"/>
            <a:ext cx="2731766" cy="42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869" y="4977820"/>
            <a:ext cx="2392272" cy="42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649" y="4915240"/>
            <a:ext cx="1672521" cy="557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45"/>
          <a:stretch/>
        </p:blipFill>
        <p:spPr bwMode="auto">
          <a:xfrm>
            <a:off x="3640671" y="5816637"/>
            <a:ext cx="2001800" cy="42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Inhaltsplatzhalter 2"/>
          <p:cNvSpPr txBox="1">
            <a:spLocks/>
          </p:cNvSpPr>
          <p:nvPr/>
        </p:nvSpPr>
        <p:spPr>
          <a:xfrm>
            <a:off x="1811187" y="1202309"/>
            <a:ext cx="6725990" cy="80391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US" i="1" dirty="0" smtClean="0"/>
              <a:t>Innovative Technologies and Concepts for the Intelligent Deep Mine of the Future</a:t>
            </a:r>
          </a:p>
          <a:p>
            <a:pPr lvl="1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65" y="5675092"/>
            <a:ext cx="2093695" cy="60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4"/>
          <a:stretch/>
        </p:blipFill>
        <p:spPr bwMode="auto">
          <a:xfrm>
            <a:off x="8446082" y="5780740"/>
            <a:ext cx="1193183" cy="465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noProof="0" dirty="0" smtClean="0"/>
              <a:t>Slide </a:t>
            </a:r>
            <a:fld id="{D810B9CF-24DF-4B57-9E78-B0F853817C30}" type="slidenum">
              <a:rPr lang="en-US" noProof="0" smtClean="0"/>
              <a:pPr>
                <a:defRPr/>
              </a:pPr>
              <a:t>3</a:t>
            </a:fld>
            <a:r>
              <a:rPr lang="en-US" sz="1000" noProof="0" dirty="0" smtClean="0"/>
              <a:t>/16</a:t>
            </a:r>
            <a:endParaRPr lang="en-US" noProof="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03" b="3144"/>
          <a:stretch/>
        </p:blipFill>
        <p:spPr bwMode="auto">
          <a:xfrm>
            <a:off x="7183671" y="4048143"/>
            <a:ext cx="686079" cy="53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7603" y="4977821"/>
            <a:ext cx="802854" cy="42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0" b="27153"/>
          <a:stretch/>
        </p:blipFill>
        <p:spPr bwMode="auto">
          <a:xfrm>
            <a:off x="8338839" y="4021248"/>
            <a:ext cx="1231617" cy="61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238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91"/>
          <a:stretch/>
        </p:blipFill>
        <p:spPr bwMode="auto">
          <a:xfrm>
            <a:off x="4891253" y="2606519"/>
            <a:ext cx="4853258" cy="3831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hteck 9"/>
          <p:cNvSpPr/>
          <p:nvPr/>
        </p:nvSpPr>
        <p:spPr bwMode="auto">
          <a:xfrm>
            <a:off x="4842015" y="2684668"/>
            <a:ext cx="1212924" cy="39225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Deep Mine Rescue</a:t>
            </a:r>
            <a:endParaRPr lang="en-US"/>
          </a:p>
        </p:txBody>
      </p:sp>
      <p:sp>
        <p:nvSpPr>
          <p:cNvPr id="11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noProof="0" dirty="0" smtClean="0"/>
              <a:t>Slide </a:t>
            </a:r>
            <a:fld id="{D810B9CF-24DF-4B57-9E78-B0F853817C30}" type="slidenum">
              <a:rPr lang="en-US" noProof="0" smtClean="0"/>
              <a:pPr>
                <a:defRPr/>
              </a:pPr>
              <a:t>4</a:t>
            </a:fld>
            <a:r>
              <a:rPr lang="en-US" sz="1000" noProof="0" dirty="0" smtClean="0"/>
              <a:t>/16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249591" y="1091454"/>
            <a:ext cx="7843931" cy="4443844"/>
          </a:xfrm>
        </p:spPr>
        <p:txBody>
          <a:bodyPr/>
          <a:lstStyle/>
          <a:p>
            <a:pPr lvl="1">
              <a:spcAft>
                <a:spcPts val="1200"/>
              </a:spcAft>
            </a:pPr>
            <a:r>
              <a:rPr lang="en-US" sz="2000" b="1" dirty="0" smtClean="0"/>
              <a:t>Work Package 6: “Health and safety and environmental aspects in future deep mining”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Task 6.6: “Deep Mine Rescue”</a:t>
            </a:r>
          </a:p>
          <a:p>
            <a:pPr lvl="1">
              <a:spcAft>
                <a:spcPts val="1200"/>
              </a:spcAft>
            </a:pPr>
            <a:r>
              <a:rPr lang="en-US" sz="2000" b="1" u="sng" dirty="0" smtClean="0"/>
              <a:t>Scenario</a:t>
            </a:r>
            <a:r>
              <a:rPr lang="en-US" sz="2000" b="1" dirty="0" smtClean="0"/>
              <a:t>: „Miners trapped underground“</a:t>
            </a:r>
          </a:p>
          <a:p>
            <a:pPr marL="1587" lvl="1" indent="0">
              <a:buNone/>
            </a:pPr>
            <a:endParaRPr lang="de-DE" sz="600" dirty="0" smtClean="0"/>
          </a:p>
          <a:p>
            <a:pPr marL="1587" lvl="1" indent="0">
              <a:buNone/>
            </a:pPr>
            <a:endParaRPr lang="en-US" sz="600" dirty="0" smtClean="0"/>
          </a:p>
          <a:p>
            <a:pPr marL="442913" lvl="2">
              <a:spcAft>
                <a:spcPts val="1200"/>
              </a:spcAft>
            </a:pPr>
            <a:r>
              <a:rPr lang="en-US" sz="2000" dirty="0" smtClean="0"/>
              <a:t>Increase Preparedness</a:t>
            </a:r>
          </a:p>
          <a:p>
            <a:pPr marL="442913" lvl="2">
              <a:spcAft>
                <a:spcPts val="1200"/>
              </a:spcAft>
            </a:pPr>
            <a:r>
              <a:rPr lang="en-US" sz="2000" dirty="0" smtClean="0"/>
              <a:t>Concepts &amp; Guidelines</a:t>
            </a:r>
          </a:p>
          <a:p>
            <a:pPr marL="442913" lvl="2">
              <a:spcAft>
                <a:spcPts val="1200"/>
              </a:spcAft>
            </a:pPr>
            <a:r>
              <a:rPr lang="de-DE" sz="2000" dirty="0" smtClean="0"/>
              <a:t>Technological Studies</a:t>
            </a:r>
            <a:endParaRPr lang="en-US" sz="2000" dirty="0" smtClean="0"/>
          </a:p>
          <a:p>
            <a:pPr marL="442913" lvl="2">
              <a:spcAft>
                <a:spcPts val="1200"/>
              </a:spcAft>
            </a:pPr>
            <a:r>
              <a:rPr lang="en-US" sz="2000" dirty="0" smtClean="0"/>
              <a:t>…</a:t>
            </a:r>
          </a:p>
        </p:txBody>
      </p:sp>
      <p:cxnSp>
        <p:nvCxnSpPr>
          <p:cNvPr id="7" name="Gerade Verbindung mit Pfeil 6"/>
          <p:cNvCxnSpPr/>
          <p:nvPr/>
        </p:nvCxnSpPr>
        <p:spPr bwMode="auto">
          <a:xfrm>
            <a:off x="7609089" y="3254030"/>
            <a:ext cx="0" cy="22132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808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8" name="Geschweifte Klammer rechts 7"/>
          <p:cNvSpPr/>
          <p:nvPr/>
        </p:nvSpPr>
        <p:spPr bwMode="auto">
          <a:xfrm>
            <a:off x="7754561" y="3254030"/>
            <a:ext cx="280555" cy="2040983"/>
          </a:xfrm>
          <a:prstGeom prst="rightBrac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879250" y="4106085"/>
            <a:ext cx="1475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&gt;1,500 m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2" name="Gewitterblitz 11"/>
          <p:cNvSpPr/>
          <p:nvPr/>
        </p:nvSpPr>
        <p:spPr bwMode="auto">
          <a:xfrm>
            <a:off x="7255797" y="3680057"/>
            <a:ext cx="592282" cy="1184564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7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Plan (Excerpt)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358774" y="1104900"/>
            <a:ext cx="4489673" cy="4886467"/>
          </a:xfrm>
        </p:spPr>
        <p:txBody>
          <a:bodyPr/>
          <a:lstStyle/>
          <a:p>
            <a:pPr lvl="1">
              <a:spcAft>
                <a:spcPts val="1200"/>
              </a:spcAft>
            </a:pPr>
            <a:r>
              <a:rPr lang="en-US" sz="2000" b="1" dirty="0" smtClean="0"/>
              <a:t>Capacity Building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Check Existing Networks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Distribution of Results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Data Collection, Surveys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Analyze European Mine Rescue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Lessons Learned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Disaster Management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dirty="0"/>
              <a:t>Scenario </a:t>
            </a:r>
            <a:r>
              <a:rPr lang="en-US" dirty="0" smtClean="0"/>
              <a:t>Definition, Classification</a:t>
            </a:r>
            <a:endParaRPr lang="en-US" dirty="0"/>
          </a:p>
          <a:p>
            <a:pPr marL="803275" lvl="2" indent="-266700">
              <a:spcAft>
                <a:spcPts val="1200"/>
              </a:spcAft>
            </a:pPr>
            <a:r>
              <a:rPr lang="en-US" dirty="0" smtClean="0"/>
              <a:t>Develop Guidelines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5</a:t>
            </a:fld>
            <a:r>
              <a:rPr lang="en-US" sz="1000" smtClean="0"/>
              <a:t>/16</a:t>
            </a:r>
            <a:endParaRPr lang="en-US" dirty="0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5114260" y="1104900"/>
            <a:ext cx="4489933" cy="488646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lvl="1">
              <a:spcAft>
                <a:spcPts val="1200"/>
              </a:spcAft>
            </a:pPr>
            <a:r>
              <a:rPr lang="en-US" sz="2000" b="1" kern="0" dirty="0" smtClean="0"/>
              <a:t>Great Depths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Assess Drilling Technology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Alternative Access (UG)</a:t>
            </a:r>
          </a:p>
          <a:p>
            <a:pPr lvl="1">
              <a:spcAft>
                <a:spcPts val="1200"/>
              </a:spcAft>
            </a:pPr>
            <a:r>
              <a:rPr lang="en-US" sz="2000" b="1" kern="0" dirty="0" smtClean="0"/>
              <a:t>Preventive Measures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Set up Rescue Chambers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Escape-Way Concepts</a:t>
            </a:r>
          </a:p>
          <a:p>
            <a:pPr lvl="1">
              <a:spcAft>
                <a:spcPts val="1200"/>
              </a:spcAft>
            </a:pPr>
            <a:r>
              <a:rPr lang="en-US" sz="2000" b="1" kern="0" dirty="0" smtClean="0"/>
              <a:t>Communication &amp; Information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Tagging &amp; Tracking</a:t>
            </a:r>
          </a:p>
          <a:p>
            <a:pPr marL="803275" lvl="2" indent="-266700">
              <a:spcAft>
                <a:spcPts val="1200"/>
              </a:spcAft>
            </a:pPr>
            <a:r>
              <a:rPr lang="en-US" kern="0" dirty="0" smtClean="0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347494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43125" y="251385"/>
            <a:ext cx="5619750" cy="617537"/>
          </a:xfrm>
        </p:spPr>
        <p:txBody>
          <a:bodyPr/>
          <a:lstStyle/>
          <a:p>
            <a:r>
              <a:rPr lang="en-US" b="1" dirty="0" smtClean="0"/>
              <a:t>European Mine Rescue today</a:t>
            </a:r>
            <a:endParaRPr lang="en-US" b="1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381639" y="1365562"/>
            <a:ext cx="5965373" cy="394724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Private vs. Governmental Structures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Company-owned Mine Rescue Teams vs. civil Fire-Fighters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Database of central Mine Rescue Stations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Bilateral Cooperation instead of  international Networks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European Directives vs. National Mining Laws and Standards</a:t>
            </a:r>
          </a:p>
        </p:txBody>
      </p:sp>
      <p:sp>
        <p:nvSpPr>
          <p:cNvPr id="11" name="Inhaltsplatzhalter 1"/>
          <p:cNvSpPr txBox="1">
            <a:spLocks/>
          </p:cNvSpPr>
          <p:nvPr/>
        </p:nvSpPr>
        <p:spPr>
          <a:xfrm>
            <a:off x="3846792" y="5338763"/>
            <a:ext cx="5192712" cy="948371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5000"/>
              </a:spcAft>
              <a:buClr>
                <a:srgbClr val="0070C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more collaborative Approach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5000"/>
              </a:spcAft>
              <a:buClr>
                <a:srgbClr val="0070C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European Mine Rescue Platform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3525" marR="0" lvl="1" indent="-261938" algn="l" defTabSz="914400" rtl="0" eaLnBrk="0" fontAlgn="base" latinLnBrk="0" hangingPunct="0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Pfeil nach rechts 7"/>
          <p:cNvSpPr/>
          <p:nvPr/>
        </p:nvSpPr>
        <p:spPr bwMode="auto">
          <a:xfrm>
            <a:off x="2748002" y="5518499"/>
            <a:ext cx="854258" cy="588900"/>
          </a:xfrm>
          <a:prstGeom prst="rightArrow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2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583984" y="6486984"/>
            <a:ext cx="1319213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6</a:t>
            </a:fld>
            <a:r>
              <a:rPr lang="en-US" sz="1000" smtClean="0"/>
              <a:t>/16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1140006" y="5612893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rgbClr val="0070C0"/>
                </a:solidFill>
              </a:rPr>
              <a:t>Potentials</a:t>
            </a:r>
            <a:endParaRPr lang="de-DE" sz="2000" b="1" dirty="0">
              <a:solidFill>
                <a:srgbClr val="0070C0"/>
              </a:solidFill>
            </a:endParaRPr>
          </a:p>
        </p:txBody>
      </p:sp>
      <p:grpSp>
        <p:nvGrpSpPr>
          <p:cNvPr id="10" name="Gruppieren 1"/>
          <p:cNvGrpSpPr>
            <a:grpSpLocks noChangeAspect="1"/>
          </p:cNvGrpSpPr>
          <p:nvPr/>
        </p:nvGrpSpPr>
        <p:grpSpPr bwMode="auto">
          <a:xfrm>
            <a:off x="7264014" y="1873789"/>
            <a:ext cx="2302078" cy="2262806"/>
            <a:chOff x="6574971" y="4233317"/>
            <a:chExt cx="1965780" cy="1854746"/>
          </a:xfrm>
        </p:grpSpPr>
        <p:pic>
          <p:nvPicPr>
            <p:cNvPr id="13" name="Picture 8" descr="P:\FORSCHUNG\I²Mine\WP 6.6 Deep Mine Rescue\Präsentationen\Kiruna\european_flag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26" r="15755"/>
            <a:stretch>
              <a:fillRect/>
            </a:stretch>
          </p:blipFill>
          <p:spPr bwMode="auto">
            <a:xfrm>
              <a:off x="6574971" y="4233317"/>
              <a:ext cx="1965780" cy="1854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 descr="P:\FORSCHUNG\I²Mine\WP 6.6 Deep Mine Rescue\Präsentationen\Kiruna\Logo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4843" y="4759282"/>
              <a:ext cx="952500" cy="78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176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7180265"/>
              </p:ext>
            </p:extLst>
          </p:nvPr>
        </p:nvGraphicFramePr>
        <p:xfrm>
          <a:off x="5398817" y="1104901"/>
          <a:ext cx="4911220" cy="4228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Major </a:t>
            </a:r>
            <a:r>
              <a:rPr lang="de-DE" dirty="0" err="1" smtClean="0"/>
              <a:t>Hazards</a:t>
            </a:r>
            <a:r>
              <a:rPr lang="de-DE" dirty="0" smtClean="0"/>
              <a:t> in UG Mining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358775" y="1104901"/>
            <a:ext cx="4755485" cy="3584058"/>
          </a:xfrm>
        </p:spPr>
        <p:txBody>
          <a:bodyPr/>
          <a:lstStyle/>
          <a:p>
            <a:pPr lvl="1"/>
            <a:r>
              <a:rPr lang="en-US" sz="2000" b="1" dirty="0" smtClean="0"/>
              <a:t>Literature Review:</a:t>
            </a:r>
            <a:endParaRPr lang="en-US" sz="20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7</a:t>
            </a:fld>
            <a:r>
              <a:rPr lang="en-US" sz="1000" smtClean="0"/>
              <a:t>/16</a:t>
            </a:r>
            <a:endParaRPr lang="en-US" dirty="0"/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898267"/>
              </p:ext>
            </p:extLst>
          </p:nvPr>
        </p:nvGraphicFramePr>
        <p:xfrm>
          <a:off x="358775" y="1570239"/>
          <a:ext cx="4553467" cy="2789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Inhaltsplatzhalter 2"/>
          <p:cNvSpPr txBox="1">
            <a:spLocks/>
          </p:cNvSpPr>
          <p:nvPr/>
        </p:nvSpPr>
        <p:spPr>
          <a:xfrm>
            <a:off x="5398817" y="1104901"/>
            <a:ext cx="4755485" cy="35840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63525" indent="-261938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SzPct val="85000"/>
              <a:buFont typeface="Wingdings" pitchFamily="2" charset="2"/>
              <a:buChar char="n"/>
              <a:defRPr sz="2400">
                <a:solidFill>
                  <a:schemeClr val="bg2"/>
                </a:solidFill>
                <a:latin typeface="+mn-lt"/>
              </a:defRPr>
            </a:lvl2pPr>
            <a:lvl3pPr marL="1531938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3pPr>
            <a:lvl4pPr marL="1797050" indent="-263525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4pPr>
            <a:lvl5pPr marL="2070100" indent="-271463" algn="l" rtl="0" eaLnBrk="0" fontAlgn="base" hangingPunct="0">
              <a:lnSpc>
                <a:spcPts val="288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5pPr>
            <a:lvl6pPr marL="25273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6pPr>
            <a:lvl7pPr marL="29845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7pPr>
            <a:lvl8pPr marL="34417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8pPr>
            <a:lvl9pPr marL="3898900" indent="-271463" algn="l" rtl="0" fontAlgn="base">
              <a:lnSpc>
                <a:spcPts val="2200"/>
              </a:lnSpc>
              <a:spcBef>
                <a:spcPct val="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è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lvl="1"/>
            <a:r>
              <a:rPr lang="de-DE" sz="2000" b="1" kern="0" dirty="0" smtClean="0"/>
              <a:t>Dräger/HGRW Survey:</a:t>
            </a:r>
            <a:endParaRPr lang="en-US" sz="2000" b="1" kern="0" dirty="0"/>
          </a:p>
        </p:txBody>
      </p:sp>
      <p:sp>
        <p:nvSpPr>
          <p:cNvPr id="9" name="Pfeil nach rechts 8"/>
          <p:cNvSpPr/>
          <p:nvPr/>
        </p:nvSpPr>
        <p:spPr bwMode="auto">
          <a:xfrm>
            <a:off x="705561" y="5359004"/>
            <a:ext cx="854258" cy="588900"/>
          </a:xfrm>
          <a:prstGeom prst="rightArrow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90000" rIns="9144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414" y="4826687"/>
            <a:ext cx="770833" cy="77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126" y="5689875"/>
            <a:ext cx="877411" cy="77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13" y="5689874"/>
            <a:ext cx="877635" cy="77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3053657" y="5019639"/>
            <a:ext cx="1318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bg2"/>
                </a:solidFill>
                <a:latin typeface="+mn-lt"/>
              </a:rPr>
              <a:t>Fire</a:t>
            </a:r>
            <a:endParaRPr lang="en-US" sz="2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053657" y="5868927"/>
            <a:ext cx="1850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000" b="1" dirty="0">
                <a:solidFill>
                  <a:schemeClr val="bg2"/>
                </a:solidFill>
                <a:latin typeface="+mn-lt"/>
              </a:rPr>
              <a:t>Inundation</a:t>
            </a:r>
            <a:endParaRPr lang="en-US" sz="2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6253619" y="5807371"/>
            <a:ext cx="2035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000" b="1" dirty="0">
                <a:solidFill>
                  <a:schemeClr val="bg2"/>
                </a:solidFill>
                <a:latin typeface="+mn-lt"/>
              </a:rPr>
              <a:t>Rock</a:t>
            </a:r>
            <a:r>
              <a:rPr lang="de-D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2000" b="1" dirty="0">
                <a:solidFill>
                  <a:schemeClr val="bg2"/>
                </a:solidFill>
                <a:latin typeface="+mn-lt"/>
              </a:rPr>
              <a:t>Fall</a:t>
            </a:r>
            <a:endParaRPr lang="en-US" sz="2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253619" y="5019639"/>
            <a:ext cx="2661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err="1" smtClean="0">
                <a:solidFill>
                  <a:schemeClr val="bg2"/>
                </a:solidFill>
                <a:latin typeface="+mn-lt"/>
              </a:rPr>
              <a:t>Haz</a:t>
            </a:r>
            <a:r>
              <a:rPr lang="en-US" sz="2000" b="1" dirty="0" smtClean="0">
                <a:solidFill>
                  <a:schemeClr val="bg2"/>
                </a:solidFill>
                <a:latin typeface="+mn-lt"/>
              </a:rPr>
              <a:t>. Gas</a:t>
            </a:r>
            <a:endParaRPr lang="en-US" sz="2000" b="1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0" b="27153"/>
          <a:stretch/>
        </p:blipFill>
        <p:spPr bwMode="auto">
          <a:xfrm>
            <a:off x="9251111" y="1255579"/>
            <a:ext cx="488519" cy="24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uppieren 19"/>
          <p:cNvGrpSpPr/>
          <p:nvPr/>
        </p:nvGrpSpPr>
        <p:grpSpPr>
          <a:xfrm>
            <a:off x="5179413" y="4834277"/>
            <a:ext cx="770833" cy="770833"/>
            <a:chOff x="3382067" y="4303542"/>
            <a:chExt cx="770833" cy="770833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2067" y="4303542"/>
              <a:ext cx="770833" cy="770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feld 21"/>
            <p:cNvSpPr txBox="1"/>
            <p:nvPr/>
          </p:nvSpPr>
          <p:spPr>
            <a:xfrm>
              <a:off x="3612300" y="4500252"/>
              <a:ext cx="314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636565" y="4496703"/>
              <a:ext cx="20002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3793332" y="4543109"/>
              <a:ext cx="119058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DE" sz="1500" dirty="0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3711178" y="4449872"/>
              <a:ext cx="12382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DE" dirty="0"/>
            </a:p>
          </p:txBody>
        </p:sp>
        <p:pic>
          <p:nvPicPr>
            <p:cNvPr id="26" name="Picture 2" descr="T:\Lehnen\095415-rounded-glossy-black-icon-signs-gas-mask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149" y="4490903"/>
              <a:ext cx="400110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6615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 animBg="1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2" y="958344"/>
            <a:ext cx="8088739" cy="553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Classification System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8</a:t>
            </a:fld>
            <a:r>
              <a:rPr lang="en-US" sz="1000" dirty="0" smtClean="0"/>
              <a:t>/16</a:t>
            </a:r>
            <a:endParaRPr lang="en-US" dirty="0"/>
          </a:p>
        </p:txBody>
      </p:sp>
      <p:sp>
        <p:nvSpPr>
          <p:cNvPr id="6" name="Ellipse 5"/>
          <p:cNvSpPr/>
          <p:nvPr/>
        </p:nvSpPr>
        <p:spPr>
          <a:xfrm>
            <a:off x="1912542" y="1901756"/>
            <a:ext cx="1433014" cy="614150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1585639" y="4275401"/>
            <a:ext cx="1901112" cy="743169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678710" y="2971064"/>
            <a:ext cx="2182601" cy="1035393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679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65528" y="0"/>
            <a:ext cx="5322627" cy="898983"/>
          </a:xfrm>
        </p:spPr>
        <p:txBody>
          <a:bodyPr/>
          <a:lstStyle/>
          <a:p>
            <a:r>
              <a:rPr lang="en-US" dirty="0" smtClean="0"/>
              <a:t>Transfer to Great Depths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>
              <a:spcAft>
                <a:spcPts val="1200"/>
              </a:spcAft>
            </a:pPr>
            <a:r>
              <a:rPr lang="en-US" sz="2000" b="1" dirty="0" smtClean="0"/>
              <a:t>Length of Escape-Ways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Self-Rescuer Application</a:t>
            </a:r>
          </a:p>
          <a:p>
            <a:pPr lvl="2">
              <a:spcAft>
                <a:spcPts val="1200"/>
              </a:spcAft>
            </a:pPr>
            <a:r>
              <a:rPr lang="en-US" dirty="0" smtClean="0"/>
              <a:t>Refuge Chambers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Travel Time for Mine Rescue Teams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Use (second) Escape-Ways whenever possible!</a:t>
            </a:r>
          </a:p>
          <a:p>
            <a:pPr lvl="1">
              <a:spcAft>
                <a:spcPts val="1200"/>
              </a:spcAft>
            </a:pPr>
            <a:endParaRPr lang="en-US" sz="2000" b="1" dirty="0" smtClean="0"/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Scenario: „Miners trapped underground“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Rescue Drilling Time</a:t>
            </a:r>
          </a:p>
          <a:p>
            <a:pPr lvl="2">
              <a:spcAft>
                <a:spcPts val="1200"/>
              </a:spcAft>
            </a:pPr>
            <a:r>
              <a:rPr lang="en-US" u="sng" dirty="0" smtClean="0"/>
              <a:t>San Jose</a:t>
            </a:r>
            <a:r>
              <a:rPr lang="en-US" dirty="0" smtClean="0"/>
              <a:t>, Chile 2010:	700 m 	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&gt;2 Months  </a:t>
            </a:r>
          </a:p>
          <a:p>
            <a:pPr lvl="2">
              <a:spcAft>
                <a:spcPts val="1200"/>
              </a:spcAft>
            </a:pPr>
            <a:r>
              <a:rPr lang="en-US" dirty="0" smtClean="0">
                <a:sym typeface="Wingdings" pitchFamily="2" charset="2"/>
              </a:rPr>
              <a:t>Europe’s Future Mining:	2000 m 	 ???</a:t>
            </a:r>
          </a:p>
          <a:p>
            <a:pPr lvl="1">
              <a:spcAft>
                <a:spcPts val="1200"/>
              </a:spcAft>
            </a:pPr>
            <a:endParaRPr lang="en-US" dirty="0" smtClean="0"/>
          </a:p>
          <a:p>
            <a:pPr lvl="2">
              <a:spcAft>
                <a:spcPts val="1200"/>
              </a:spcAft>
            </a:pP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D810B9CF-24DF-4B57-9E78-B0F853817C30}" type="slidenum">
              <a:rPr lang="en-US" smtClean="0"/>
              <a:pPr>
                <a:defRPr/>
              </a:pPr>
              <a:t>9</a:t>
            </a:fld>
            <a:r>
              <a:rPr lang="en-US" sz="1000" smtClean="0"/>
              <a:t>/16</a:t>
            </a:r>
            <a:endParaRPr lang="en-US" dirty="0"/>
          </a:p>
        </p:txBody>
      </p:sp>
      <p:pic>
        <p:nvPicPr>
          <p:cNvPr id="2050" name="Picture 2" descr="http://media3.washingtonpost.com/wp-srv/photo/gallery/101013/GAL-10Oct13-6035/media/PHO-10Oct13-2595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28" y="3389586"/>
            <a:ext cx="2498487" cy="309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7318196" y="6227456"/>
            <a:ext cx="1612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1200" dirty="0" smtClean="0">
                <a:solidFill>
                  <a:schemeClr val="bg1"/>
                </a:solidFill>
              </a:rPr>
              <a:t>Washingtonpost.com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78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WTH - IBF">
  <a:themeElements>
    <a:clrScheme name="RWTH - IBF 1">
      <a:dk1>
        <a:srgbClr val="000000"/>
      </a:dk1>
      <a:lt1>
        <a:srgbClr val="FFFFFF"/>
      </a:lt1>
      <a:dk2>
        <a:srgbClr val="176DB6"/>
      </a:dk2>
      <a:lt2>
        <a:srgbClr val="606062"/>
      </a:lt2>
      <a:accent1>
        <a:srgbClr val="A1B3D9"/>
      </a:accent1>
      <a:accent2>
        <a:srgbClr val="808080"/>
      </a:accent2>
      <a:accent3>
        <a:srgbClr val="FFFFFF"/>
      </a:accent3>
      <a:accent4>
        <a:srgbClr val="000000"/>
      </a:accent4>
      <a:accent5>
        <a:srgbClr val="CDD6E9"/>
      </a:accent5>
      <a:accent6>
        <a:srgbClr val="737373"/>
      </a:accent6>
      <a:hlink>
        <a:srgbClr val="B2B2B2"/>
      </a:hlink>
      <a:folHlink>
        <a:srgbClr val="DDDDDD"/>
      </a:folHlink>
    </a:clrScheme>
    <a:fontScheme name="RWTH - IB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0000" rIns="9144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0000" rIns="9144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WTH - IBF 1">
        <a:dk1>
          <a:srgbClr val="000000"/>
        </a:dk1>
        <a:lt1>
          <a:srgbClr val="FFFFFF"/>
        </a:lt1>
        <a:dk2>
          <a:srgbClr val="176DB6"/>
        </a:dk2>
        <a:lt2>
          <a:srgbClr val="606062"/>
        </a:lt2>
        <a:accent1>
          <a:srgbClr val="A1B3D9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CDD6E9"/>
        </a:accent5>
        <a:accent6>
          <a:srgbClr val="737373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Microsoft Office PowerPoint</Application>
  <PresentationFormat>A4-Papier (210x297 mm)</PresentationFormat>
  <Paragraphs>189</Paragraphs>
  <Slides>16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RWTH - IBF</vt:lpstr>
      <vt:lpstr>European I²Mine Research Efforts in Deep Mine Rescue </vt:lpstr>
      <vt:lpstr>Content</vt:lpstr>
      <vt:lpstr>The I²Mine Project</vt:lpstr>
      <vt:lpstr>Deep Mine Rescue</vt:lpstr>
      <vt:lpstr>Project Plan (Excerpt)</vt:lpstr>
      <vt:lpstr>European Mine Rescue today</vt:lpstr>
      <vt:lpstr>Major Hazards in UG Mining</vt:lpstr>
      <vt:lpstr>Classification System</vt:lpstr>
      <vt:lpstr>Transfer to Great Depths</vt:lpstr>
      <vt:lpstr>PowerPoint-Präsentation</vt:lpstr>
      <vt:lpstr>PowerPoint-Präsentation</vt:lpstr>
      <vt:lpstr>Lessons Learned – Approach</vt:lpstr>
      <vt:lpstr>Lessons Learned – Findings</vt:lpstr>
      <vt:lpstr>Conclusion</vt:lpstr>
      <vt:lpstr>Outlook</vt:lpstr>
      <vt:lpstr>Thank you and Glückauf!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RWTH - Powerpoint Vorlage</dc:title>
  <dc:creator>Tobias Katz</dc:creator>
  <dc:description>www.tigerbytes.de</dc:description>
  <cp:lastModifiedBy>Felix Lehnen</cp:lastModifiedBy>
  <cp:revision>255</cp:revision>
  <dcterms:created xsi:type="dcterms:W3CDTF">2011-05-19T11:15:33Z</dcterms:created>
  <dcterms:modified xsi:type="dcterms:W3CDTF">2013-10-04T09:17:52Z</dcterms:modified>
</cp:coreProperties>
</file>